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4"/>
  </p:notesMasterIdLst>
  <p:sldIdLst>
    <p:sldId id="256" r:id="rId2"/>
    <p:sldId id="349" r:id="rId3"/>
    <p:sldId id="350" r:id="rId4"/>
    <p:sldId id="326" r:id="rId5"/>
    <p:sldId id="342" r:id="rId6"/>
    <p:sldId id="348" r:id="rId7"/>
    <p:sldId id="262" r:id="rId8"/>
    <p:sldId id="313" r:id="rId9"/>
    <p:sldId id="264" r:id="rId10"/>
    <p:sldId id="273" r:id="rId11"/>
    <p:sldId id="343" r:id="rId12"/>
    <p:sldId id="344" r:id="rId13"/>
    <p:sldId id="345" r:id="rId14"/>
    <p:sldId id="346" r:id="rId15"/>
    <p:sldId id="338" r:id="rId16"/>
    <p:sldId id="347" r:id="rId17"/>
    <p:sldId id="339" r:id="rId18"/>
    <p:sldId id="340" r:id="rId19"/>
    <p:sldId id="316" r:id="rId20"/>
    <p:sldId id="267" r:id="rId21"/>
    <p:sldId id="268" r:id="rId22"/>
    <p:sldId id="278" r:id="rId23"/>
    <p:sldId id="281" r:id="rId24"/>
    <p:sldId id="271" r:id="rId25"/>
    <p:sldId id="282" r:id="rId26"/>
    <p:sldId id="315" r:id="rId27"/>
    <p:sldId id="260" r:id="rId28"/>
    <p:sldId id="341" r:id="rId29"/>
    <p:sldId id="317" r:id="rId30"/>
    <p:sldId id="318" r:id="rId31"/>
    <p:sldId id="325" r:id="rId32"/>
    <p:sldId id="283" r:id="rId33"/>
  </p:sldIdLst>
  <p:sldSz cx="9144000" cy="5143500" type="screen16x9"/>
  <p:notesSz cx="6858000" cy="9144000"/>
  <p:embeddedFontLst>
    <p:embeddedFont>
      <p:font typeface="Cardo" panose="020B0604020202020204" charset="-79"/>
      <p:regular r:id="rId35"/>
      <p:bold r:id="rId36"/>
      <p:italic r:id="rId37"/>
    </p:embeddedFont>
    <p:embeddedFont>
      <p:font typeface="Josefin Sans" pitchFamily="2" charset="0"/>
      <p:regular r:id="rId38"/>
      <p:bold r:id="rId39"/>
      <p:italic r:id="rId40"/>
      <p:boldItalic r:id="rId41"/>
    </p:embeddedFont>
    <p:embeddedFont>
      <p:font typeface="Karla" pitchFamily="2" charset="0"/>
      <p:regular r:id="rId42"/>
      <p:bold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Teko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70EDE2-2D39-43B6-9B2F-3BF919B3E1E0}">
  <a:tblStyle styleId="{0970EDE2-2D39-43B6-9B2F-3BF919B3E1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DF18CEF5-BFC9-D7CF-4A3E-9BAC61D9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>
            <a:extLst>
              <a:ext uri="{FF2B5EF4-FFF2-40B4-BE49-F238E27FC236}">
                <a16:creationId xmlns:a16="http://schemas.microsoft.com/office/drawing/2014/main" id="{B06E6407-4A13-9162-13AA-95BD21DF5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>
            <a:extLst>
              <a:ext uri="{FF2B5EF4-FFF2-40B4-BE49-F238E27FC236}">
                <a16:creationId xmlns:a16="http://schemas.microsoft.com/office/drawing/2014/main" id="{4BD8DA74-D597-91D8-3788-D73FDFA4C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3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34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558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879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29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408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40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0602e5875_0_2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0602e5875_0_2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41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4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34D6CA3E-ADD3-2B04-1E9E-A8EDE5E4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>
            <a:extLst>
              <a:ext uri="{FF2B5EF4-FFF2-40B4-BE49-F238E27FC236}">
                <a16:creationId xmlns:a16="http://schemas.microsoft.com/office/drawing/2014/main" id="{CFD5192F-76BF-D248-BCFC-A5CE0C45C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>
            <a:extLst>
              <a:ext uri="{FF2B5EF4-FFF2-40B4-BE49-F238E27FC236}">
                <a16:creationId xmlns:a16="http://schemas.microsoft.com/office/drawing/2014/main" id="{9BA8C0F7-FE14-AD1C-A660-626BD36E3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92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70B95F38-5667-B000-9A4F-FE9A2316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>
            <a:extLst>
              <a:ext uri="{FF2B5EF4-FFF2-40B4-BE49-F238E27FC236}">
                <a16:creationId xmlns:a16="http://schemas.microsoft.com/office/drawing/2014/main" id="{80E72992-55C2-EFAB-0970-3284D934E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>
            <a:extLst>
              <a:ext uri="{FF2B5EF4-FFF2-40B4-BE49-F238E27FC236}">
                <a16:creationId xmlns:a16="http://schemas.microsoft.com/office/drawing/2014/main" id="{319CE71C-FB50-5F80-C94A-32B7FC0A8A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94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50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4C94A6C8-FBEB-BC05-C413-13DA9A40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>
            <a:extLst>
              <a:ext uri="{FF2B5EF4-FFF2-40B4-BE49-F238E27FC236}">
                <a16:creationId xmlns:a16="http://schemas.microsoft.com/office/drawing/2014/main" id="{307C4DEE-41C2-DD1E-C833-1970BB18B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>
            <a:extLst>
              <a:ext uri="{FF2B5EF4-FFF2-40B4-BE49-F238E27FC236}">
                <a16:creationId xmlns:a16="http://schemas.microsoft.com/office/drawing/2014/main" id="{CC0236E7-9687-C440-A1EA-9DCD3CD15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190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24F2AEE9-4A87-FE82-1632-CDBB629B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>
            <a:extLst>
              <a:ext uri="{FF2B5EF4-FFF2-40B4-BE49-F238E27FC236}">
                <a16:creationId xmlns:a16="http://schemas.microsoft.com/office/drawing/2014/main" id="{6AF0C0F8-5197-B216-2A5A-DC38BDDA0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>
            <a:extLst>
              <a:ext uri="{FF2B5EF4-FFF2-40B4-BE49-F238E27FC236}">
                <a16:creationId xmlns:a16="http://schemas.microsoft.com/office/drawing/2014/main" id="{3122D213-DD47-B660-9D98-AA7D3D6DB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493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9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3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l="1832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l="14258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52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F58E-3CB3-46EB-BFBE-FF02C9DE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D3E6-67FF-4364-83D2-C1E47DB33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2F8E9-7388-4000-AD70-DD636A22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6196" y="4867599"/>
            <a:ext cx="2057400" cy="273844"/>
          </a:xfrm>
          <a:prstGeom prst="rect">
            <a:avLst/>
          </a:prstGeom>
        </p:spPr>
        <p:txBody>
          <a:bodyPr/>
          <a:lstStyle/>
          <a:p>
            <a:fld id="{7F0CF54F-6696-4B66-947F-D511EF900376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B236B-502D-471F-A7E2-CF57104C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73952-DA6A-4D50-881F-B611C006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F05F-75E4-4839-B7F4-E35A7BFFD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6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462050" y="1063450"/>
            <a:ext cx="49686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2" hasCustomPrompt="1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21605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64" r:id="rId7"/>
    <p:sldLayoutId id="2147483678" r:id="rId8"/>
    <p:sldLayoutId id="2147483682" r:id="rId9"/>
    <p:sldLayoutId id="2147483683" r:id="rId10"/>
    <p:sldLayoutId id="2147483687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ISF/suricata" TargetMode="External"/><Relationship Id="rId2" Type="http://schemas.openxmlformats.org/officeDocument/2006/relationships/hyperlink" Target="https://suricata.io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nort.org/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340693" y="1205822"/>
            <a:ext cx="5479757" cy="2532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Capstones project 1(Networking)</a:t>
            </a:r>
            <a:endParaRPr sz="5000" dirty="0">
              <a:solidFill>
                <a:schemeClr val="dk2"/>
              </a:solidFill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What we will be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893"/>
            <a:ext cx="7886700" cy="2753714"/>
          </a:xfrm>
        </p:spPr>
        <p:txBody>
          <a:bodyPr/>
          <a:lstStyle/>
          <a:p>
            <a:r>
              <a:rPr lang="en-US" sz="2700" dirty="0">
                <a:latin typeface="Codec Pro" panose="00000500000000000000" pitchFamily="2" charset="0"/>
              </a:rPr>
              <a:t>Introduction to Suricata</a:t>
            </a:r>
          </a:p>
          <a:p>
            <a:r>
              <a:rPr lang="en-US" sz="2700" dirty="0">
                <a:latin typeface="Codec Pro" panose="00000500000000000000" pitchFamily="2" charset="0"/>
              </a:rPr>
              <a:t>Installing &amp; configuring Suricata</a:t>
            </a:r>
          </a:p>
          <a:p>
            <a:r>
              <a:rPr lang="en-US" sz="2700" dirty="0">
                <a:latin typeface="Codec Pro" panose="00000500000000000000" pitchFamily="2" charset="0"/>
              </a:rPr>
              <a:t>Suricata rules</a:t>
            </a:r>
          </a:p>
          <a:p>
            <a:r>
              <a:rPr lang="en-US" sz="2700" dirty="0">
                <a:latin typeface="Codec Pro" panose="00000500000000000000" pitchFamily="2" charset="0"/>
              </a:rPr>
              <a:t>Suricata configuration file</a:t>
            </a:r>
          </a:p>
          <a:p>
            <a:r>
              <a:rPr lang="en-US" sz="2700" dirty="0">
                <a:latin typeface="Codec Pro" panose="00000500000000000000" pitchFamily="2" charset="0"/>
              </a:rPr>
              <a:t>Writing custom Suricata rules</a:t>
            </a:r>
          </a:p>
          <a:p>
            <a:r>
              <a:rPr lang="en-US" sz="2700" dirty="0">
                <a:latin typeface="Codec Pro" panose="00000500000000000000" pitchFamily="2" charset="0"/>
              </a:rPr>
              <a:t>Network intrusion detection with Suricata</a:t>
            </a:r>
          </a:p>
          <a:p>
            <a:pPr marL="0" indent="0">
              <a:buNone/>
            </a:pPr>
            <a:endParaRPr lang="en-US" sz="2700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Introduction to Suricata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2615"/>
            <a:ext cx="7886700" cy="3539796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  <a:hlinkClick r:id="rId2"/>
              </a:rPr>
              <a:t>Suricata</a:t>
            </a:r>
            <a:r>
              <a:rPr lang="en-US" dirty="0">
                <a:latin typeface="Codec Pro" panose="00000500000000000000" pitchFamily="2" charset="0"/>
              </a:rPr>
              <a:t> is a free and open-source threat detection engine. It does this by combining IDS, IPS and network security monitoring.</a:t>
            </a:r>
          </a:p>
          <a:p>
            <a:r>
              <a:rPr lang="en-US" dirty="0">
                <a:latin typeface="Codec Pro" panose="00000500000000000000" pitchFamily="2" charset="0"/>
              </a:rPr>
              <a:t>Suricata is owned and developed by the community-run non-profit organization OSIF (Open Information Security Foundation).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GitHub Repo: </a:t>
            </a:r>
            <a:r>
              <a:rPr lang="en-US" dirty="0">
                <a:latin typeface="Codec Pro" panose="00000500000000000000" pitchFamily="2" charset="0"/>
                <a:hlinkClick r:id="rId3"/>
              </a:rPr>
              <a:t>https://github.com/OISF/suricata</a:t>
            </a:r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Suricata has 2 main operational modes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Active (IPS) – Used to alert, log and block network traffic that matches specific rules.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Passive (IDS) – Used to identify, alert and log suspicious network traffic within a network.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How Suricata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76255"/>
            <a:ext cx="7886700" cy="3390991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</a:rPr>
              <a:t>Suricata can be deployed as an IDS on a network to monitor network traffic or as an IPS in in-line mode to detect and stop malicious network traffic.</a:t>
            </a:r>
          </a:p>
          <a:p>
            <a:r>
              <a:rPr lang="en-US" dirty="0">
                <a:latin typeface="Codec Pro" panose="00000500000000000000" pitchFamily="2" charset="0"/>
              </a:rPr>
              <a:t>Suricata utilizes a set of predefined rules or rule-sets to identify malicious network traffic.</a:t>
            </a:r>
          </a:p>
          <a:p>
            <a:r>
              <a:rPr lang="en-US" dirty="0">
                <a:latin typeface="Codec Pro" panose="00000500000000000000" pitchFamily="2" charset="0"/>
              </a:rPr>
              <a:t>When malicious network traffic is detected and is matched against a rule or set of rules and alert will be generated and the traffic will be logged.</a:t>
            </a:r>
          </a:p>
          <a:p>
            <a:r>
              <a:rPr lang="en-US" dirty="0">
                <a:latin typeface="Codec Pro" panose="00000500000000000000" pitchFamily="2" charset="0"/>
              </a:rPr>
              <a:t>Similar to Snort, these logs can then be imported or relayed to a SIEM like Splunk for live security event monitoring.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4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Suricata IDS network placement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FA6455F-1B36-4F6C-9751-27A343B77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9" t="2143" r="2455" b="2833"/>
          <a:stretch/>
        </p:blipFill>
        <p:spPr>
          <a:xfrm>
            <a:off x="895547" y="846611"/>
            <a:ext cx="7352907" cy="36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Lab environment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333C382-721E-4075-9E25-212DCD36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8" y="658904"/>
            <a:ext cx="7174924" cy="4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648497" y="1691465"/>
            <a:ext cx="3639503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buNone/>
            </a:pPr>
            <a:r>
              <a:rPr lang="en-US" b="1" dirty="0" err="1"/>
              <a:t>sudo</a:t>
            </a:r>
            <a:r>
              <a:rPr lang="en-US" b="1" dirty="0"/>
              <a:t> apt install </a:t>
            </a:r>
            <a:r>
              <a:rPr lang="en-US" b="1" dirty="0" err="1"/>
              <a:t>suricata</a:t>
            </a:r>
            <a:endParaRPr lang="en-US" b="1" dirty="0"/>
          </a:p>
          <a:p>
            <a:pPr marL="177800" indent="0">
              <a:buNone/>
            </a:pPr>
            <a:endParaRPr lang="en-US" b="1" dirty="0"/>
          </a:p>
          <a:p>
            <a:pPr marL="177800" indent="0">
              <a:buNone/>
            </a:pPr>
            <a:r>
              <a:rPr lang="en-US" dirty="0" err="1"/>
              <a:t>Sudo</a:t>
            </a:r>
            <a:r>
              <a:rPr lang="en-US" dirty="0"/>
              <a:t> mousepad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suricata</a:t>
            </a:r>
            <a:r>
              <a:rPr lang="en-US" dirty="0"/>
              <a:t>/</a:t>
            </a:r>
            <a:r>
              <a:rPr lang="en-US" dirty="0" err="1"/>
              <a:t>suricata.yaml</a:t>
            </a:r>
            <a:endParaRPr lang="en-US"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FECE1-F4F4-644F-47B9-8C3328854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0506" y="2626881"/>
            <a:ext cx="4313294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>
          <a:extLst>
            <a:ext uri="{FF2B5EF4-FFF2-40B4-BE49-F238E27FC236}">
              <a16:creationId xmlns:a16="http://schemas.microsoft.com/office/drawing/2014/main" id="{D5D9332F-827C-D2C6-A948-30BDBB5B6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>
            <a:extLst>
              <a:ext uri="{FF2B5EF4-FFF2-40B4-BE49-F238E27FC236}">
                <a16:creationId xmlns:a16="http://schemas.microsoft.com/office/drawing/2014/main" id="{37B22AC2-34A6-74AD-1D37-2CE5B08D3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>
            <a:extLst>
              <a:ext uri="{FF2B5EF4-FFF2-40B4-BE49-F238E27FC236}">
                <a16:creationId xmlns:a16="http://schemas.microsoft.com/office/drawing/2014/main" id="{2D7C7E68-A957-3E0E-8180-FD1706FEEE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48497" y="1691465"/>
            <a:ext cx="3639503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buNone/>
            </a:pPr>
            <a:r>
              <a:rPr lang="en-US" b="1" dirty="0" err="1"/>
              <a:t>sudo</a:t>
            </a:r>
            <a:r>
              <a:rPr lang="en-US" b="1" dirty="0"/>
              <a:t> apt install </a:t>
            </a:r>
            <a:r>
              <a:rPr lang="en-US" b="1" dirty="0" err="1"/>
              <a:t>suricata</a:t>
            </a:r>
            <a:endParaRPr lang="en-US" b="1" dirty="0"/>
          </a:p>
          <a:p>
            <a:pPr marL="177800" indent="0">
              <a:buNone/>
            </a:pPr>
            <a:endParaRPr lang="en-US" b="1" dirty="0"/>
          </a:p>
          <a:p>
            <a:pPr marL="177800" indent="0">
              <a:buNone/>
            </a:pPr>
            <a:r>
              <a:rPr lang="en-US" dirty="0" err="1"/>
              <a:t>Sudo</a:t>
            </a:r>
            <a:r>
              <a:rPr lang="en-US" dirty="0"/>
              <a:t> mousepad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suricata</a:t>
            </a:r>
            <a:r>
              <a:rPr lang="en-US" dirty="0"/>
              <a:t>/</a:t>
            </a:r>
            <a:r>
              <a:rPr lang="en-US" dirty="0" err="1"/>
              <a:t>suricata.yaml</a:t>
            </a:r>
            <a:endParaRPr lang="en-US" dirty="0"/>
          </a:p>
        </p:txBody>
      </p:sp>
      <p:pic>
        <p:nvPicPr>
          <p:cNvPr id="262" name="Google Shape;262;p44">
            <a:extLst>
              <a:ext uri="{FF2B5EF4-FFF2-40B4-BE49-F238E27FC236}">
                <a16:creationId xmlns:a16="http://schemas.microsoft.com/office/drawing/2014/main" id="{65E5DB78-D28E-52D2-58EA-E092DF6B2C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>
            <a:extLst>
              <a:ext uri="{FF2B5EF4-FFF2-40B4-BE49-F238E27FC236}">
                <a16:creationId xmlns:a16="http://schemas.microsoft.com/office/drawing/2014/main" id="{F39D8BDC-D1B4-E4D5-3172-F8E7C22AE3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>
            <a:extLst>
              <a:ext uri="{FF2B5EF4-FFF2-40B4-BE49-F238E27FC236}">
                <a16:creationId xmlns:a16="http://schemas.microsoft.com/office/drawing/2014/main" id="{002BFBA1-6AE3-B0A6-4BE2-EF11A8D800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>
            <a:extLst>
              <a:ext uri="{FF2B5EF4-FFF2-40B4-BE49-F238E27FC236}">
                <a16:creationId xmlns:a16="http://schemas.microsoft.com/office/drawing/2014/main" id="{4780EEB2-F897-419A-9F61-45DA3C31C2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>
            <a:extLst>
              <a:ext uri="{FF2B5EF4-FFF2-40B4-BE49-F238E27FC236}">
                <a16:creationId xmlns:a16="http://schemas.microsoft.com/office/drawing/2014/main" id="{4057DF27-DD70-334D-BC43-BBD2BB3F7B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>
            <a:extLst>
              <a:ext uri="{FF2B5EF4-FFF2-40B4-BE49-F238E27FC236}">
                <a16:creationId xmlns:a16="http://schemas.microsoft.com/office/drawing/2014/main" id="{7C2F78DD-D787-62CE-A731-37087C81861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>
            <a:extLst>
              <a:ext uri="{FF2B5EF4-FFF2-40B4-BE49-F238E27FC236}">
                <a16:creationId xmlns:a16="http://schemas.microsoft.com/office/drawing/2014/main" id="{E3EC4E47-0CEF-AAC0-5699-DFDBBAF7603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7B7B7-20BE-A718-AEE7-C76272879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069" y="2684066"/>
            <a:ext cx="2872989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3136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Minimize Impact</a:t>
            </a:r>
            <a:r>
              <a:rPr lang="en-US" dirty="0"/>
              <a:t>: Rapid and efficient response reduces damage to systems, data, and reputation.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Meet Regulatory Requirements</a:t>
            </a:r>
            <a:r>
              <a:rPr lang="en-US" dirty="0"/>
              <a:t>: Compliance with standards (e.g., GDPR, NIST).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Operational Continuity</a:t>
            </a:r>
            <a:r>
              <a:rPr lang="en-US" dirty="0"/>
              <a:t>: Keeps businesses functional even during a cyber incident.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Efficiency</a:t>
            </a:r>
            <a:r>
              <a:rPr lang="en-US" dirty="0"/>
              <a:t>: A well-prepared response reduces financial damage caused by downtime, data breaches, and lawsuits.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9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-US" dirty="0"/>
              <a:t>Key Concepts in Incident Response</a:t>
            </a:r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68017" y="1471126"/>
            <a:ext cx="3856437" cy="3136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Threat Vectors: </a:t>
            </a:r>
            <a:r>
              <a:rPr lang="en-US" dirty="0"/>
              <a:t>How attackers infiltrate systems (e.g., phishing, malware, DDoS, insider threats).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Indicators of Compromise (IoC): </a:t>
            </a:r>
            <a:r>
              <a:rPr lang="en-US" dirty="0"/>
              <a:t>Warning signs of an attack (e.g., unusual network traffic, unauthorized access).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Security Information and Event Management (SIEM): </a:t>
            </a:r>
            <a:r>
              <a:rPr lang="en-US" dirty="0"/>
              <a:t>Tools used for real-time monitoring and analysis of security alerts.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48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BFABE29-8B96-A0BB-561B-29765682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57" y="726860"/>
            <a:ext cx="4061348" cy="2213435"/>
          </a:xfrm>
          <a:prstGeom prst="rect">
            <a:avLst/>
          </a:prstGeom>
        </p:spPr>
      </p:pic>
      <p:pic>
        <p:nvPicPr>
          <p:cNvPr id="592" name="Google Shape;5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434" y="-1031969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49" y="2716297"/>
            <a:ext cx="5278137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Codec Pro" panose="00000500000000000000" pitchFamily="2" charset="0"/>
              </a:rPr>
              <a:t>Intrusion Detection With Snort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92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F518B19B-1008-373A-6A06-3C9A6197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>
            <a:extLst>
              <a:ext uri="{FF2B5EF4-FFF2-40B4-BE49-F238E27FC236}">
                <a16:creationId xmlns:a16="http://schemas.microsoft.com/office/drawing/2014/main" id="{2A8DC186-6778-6FED-4B12-4FD21F9F550D}"/>
              </a:ext>
            </a:extLst>
          </p:cNvPr>
          <p:cNvSpPr/>
          <p:nvPr/>
        </p:nvSpPr>
        <p:spPr>
          <a:xfrm>
            <a:off x="1511329" y="1071446"/>
            <a:ext cx="6121342" cy="288570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>
            <a:extLst>
              <a:ext uri="{FF2B5EF4-FFF2-40B4-BE49-F238E27FC236}">
                <a16:creationId xmlns:a16="http://schemas.microsoft.com/office/drawing/2014/main" id="{D9E1FBEC-624E-8DF3-B6B7-DE5CE3A890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dirty="0" err="1">
                <a:solidFill>
                  <a:schemeClr val="bg2"/>
                </a:solidFill>
                <a:effectLst/>
                <a:latin typeface="source-serif-pro"/>
              </a:rPr>
              <a:t>Analyse</a:t>
            </a: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 the following packets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83" name="Google Shape;283;p30">
            <a:extLst>
              <a:ext uri="{FF2B5EF4-FFF2-40B4-BE49-F238E27FC236}">
                <a16:creationId xmlns:a16="http://schemas.microsoft.com/office/drawing/2014/main" id="{BD4EBD14-4B9B-8D6D-C6F2-518EC01115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5850" y="707182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Task 1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4" name="Google Shape;284;p30">
            <a:extLst>
              <a:ext uri="{FF2B5EF4-FFF2-40B4-BE49-F238E27FC236}">
                <a16:creationId xmlns:a16="http://schemas.microsoft.com/office/drawing/2014/main" id="{5161F7AC-A385-1D72-A618-C34B943E0B0D}"/>
              </a:ext>
            </a:extLst>
          </p:cNvPr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>
              <a:extLst>
                <a:ext uri="{FF2B5EF4-FFF2-40B4-BE49-F238E27FC236}">
                  <a16:creationId xmlns:a16="http://schemas.microsoft.com/office/drawing/2014/main" id="{2ABC8B0F-B3FE-BADE-8085-BB12C9AAE387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>
              <a:extLst>
                <a:ext uri="{FF2B5EF4-FFF2-40B4-BE49-F238E27FC236}">
                  <a16:creationId xmlns:a16="http://schemas.microsoft.com/office/drawing/2014/main" id="{4237B0E4-5551-73E2-42B0-8C1BDB11BCAA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>
              <a:extLst>
                <a:ext uri="{FF2B5EF4-FFF2-40B4-BE49-F238E27FC236}">
                  <a16:creationId xmlns:a16="http://schemas.microsoft.com/office/drawing/2014/main" id="{B531BE41-3166-EF3B-4CFE-2313BB120CBA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>
              <a:extLst>
                <a:ext uri="{FF2B5EF4-FFF2-40B4-BE49-F238E27FC236}">
                  <a16:creationId xmlns:a16="http://schemas.microsoft.com/office/drawing/2014/main" id="{2C60684C-5736-984C-C28A-430807FD8815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>
              <a:extLst>
                <a:ext uri="{FF2B5EF4-FFF2-40B4-BE49-F238E27FC236}">
                  <a16:creationId xmlns:a16="http://schemas.microsoft.com/office/drawing/2014/main" id="{1FACA77A-4C53-5E3D-0409-FABEBB45D263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>
              <a:extLst>
                <a:ext uri="{FF2B5EF4-FFF2-40B4-BE49-F238E27FC236}">
                  <a16:creationId xmlns:a16="http://schemas.microsoft.com/office/drawing/2014/main" id="{DDBB996D-FF78-709E-F2AD-D3AD2891CF89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>
            <a:extLst>
              <a:ext uri="{FF2B5EF4-FFF2-40B4-BE49-F238E27FC236}">
                <a16:creationId xmlns:a16="http://schemas.microsoft.com/office/drawing/2014/main" id="{96033143-7B41-B25E-67D2-5DF100749B1D}"/>
              </a:ext>
            </a:extLst>
          </p:cNvPr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>
              <a:extLst>
                <a:ext uri="{FF2B5EF4-FFF2-40B4-BE49-F238E27FC236}">
                  <a16:creationId xmlns:a16="http://schemas.microsoft.com/office/drawing/2014/main" id="{3A2135CD-C79B-29E4-B3B1-62D927E9C652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>
              <a:extLst>
                <a:ext uri="{FF2B5EF4-FFF2-40B4-BE49-F238E27FC236}">
                  <a16:creationId xmlns:a16="http://schemas.microsoft.com/office/drawing/2014/main" id="{E5788CB3-4872-FA85-F0ED-935BF66200EF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>
              <a:extLst>
                <a:ext uri="{FF2B5EF4-FFF2-40B4-BE49-F238E27FC236}">
                  <a16:creationId xmlns:a16="http://schemas.microsoft.com/office/drawing/2014/main" id="{4AB835D8-52BC-F817-0209-0507A1BBE831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>
              <a:extLst>
                <a:ext uri="{FF2B5EF4-FFF2-40B4-BE49-F238E27FC236}">
                  <a16:creationId xmlns:a16="http://schemas.microsoft.com/office/drawing/2014/main" id="{DE732331-7CD9-1C19-80C2-E15FE1571742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>
              <a:extLst>
                <a:ext uri="{FF2B5EF4-FFF2-40B4-BE49-F238E27FC236}">
                  <a16:creationId xmlns:a16="http://schemas.microsoft.com/office/drawing/2014/main" id="{FD3A634D-0FB9-A56D-4CA2-60DE2562BBC8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>
              <a:extLst>
                <a:ext uri="{FF2B5EF4-FFF2-40B4-BE49-F238E27FC236}">
                  <a16:creationId xmlns:a16="http://schemas.microsoft.com/office/drawing/2014/main" id="{601E3B8D-3B9F-F96C-74EC-4CA8A780DA4D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>
            <a:extLst>
              <a:ext uri="{FF2B5EF4-FFF2-40B4-BE49-F238E27FC236}">
                <a16:creationId xmlns:a16="http://schemas.microsoft.com/office/drawing/2014/main" id="{3D5BA68D-3485-78A0-D0E9-05AAC07C640B}"/>
              </a:ext>
            </a:extLst>
          </p:cNvPr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>
              <a:extLst>
                <a:ext uri="{FF2B5EF4-FFF2-40B4-BE49-F238E27FC236}">
                  <a16:creationId xmlns:a16="http://schemas.microsoft.com/office/drawing/2014/main" id="{1F3FEADB-0B20-B435-0B84-3489CF28FAAE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>
              <a:extLst>
                <a:ext uri="{FF2B5EF4-FFF2-40B4-BE49-F238E27FC236}">
                  <a16:creationId xmlns:a16="http://schemas.microsoft.com/office/drawing/2014/main" id="{7E93A37A-3BA6-C2AC-3DA6-3338399E5278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>
              <a:extLst>
                <a:ext uri="{FF2B5EF4-FFF2-40B4-BE49-F238E27FC236}">
                  <a16:creationId xmlns:a16="http://schemas.microsoft.com/office/drawing/2014/main" id="{44472A6C-FF7B-438E-D3A1-9CDA525E21A8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>
            <a:extLst>
              <a:ext uri="{FF2B5EF4-FFF2-40B4-BE49-F238E27FC236}">
                <a16:creationId xmlns:a16="http://schemas.microsoft.com/office/drawing/2014/main" id="{4393F17D-D6DB-9EDB-3AE1-A9C8A58C2B9D}"/>
              </a:ext>
            </a:extLst>
          </p:cNvPr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>
              <a:extLst>
                <a:ext uri="{FF2B5EF4-FFF2-40B4-BE49-F238E27FC236}">
                  <a16:creationId xmlns:a16="http://schemas.microsoft.com/office/drawing/2014/main" id="{342F10AE-C2F7-0DE9-8496-04F08319A2E6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>
              <a:extLst>
                <a:ext uri="{FF2B5EF4-FFF2-40B4-BE49-F238E27FC236}">
                  <a16:creationId xmlns:a16="http://schemas.microsoft.com/office/drawing/2014/main" id="{7DD390D1-5C2E-A5F5-9A0C-ACA46DE179F1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>
              <a:extLst>
                <a:ext uri="{FF2B5EF4-FFF2-40B4-BE49-F238E27FC236}">
                  <a16:creationId xmlns:a16="http://schemas.microsoft.com/office/drawing/2014/main" id="{672E208A-FD6F-1B60-864D-E652681F7330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>
            <a:extLst>
              <a:ext uri="{FF2B5EF4-FFF2-40B4-BE49-F238E27FC236}">
                <a16:creationId xmlns:a16="http://schemas.microsoft.com/office/drawing/2014/main" id="{AC92B14D-E1C0-9A2A-CB30-01CC102095E5}"/>
              </a:ext>
            </a:extLst>
          </p:cNvPr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>
              <a:extLst>
                <a:ext uri="{FF2B5EF4-FFF2-40B4-BE49-F238E27FC236}">
                  <a16:creationId xmlns:a16="http://schemas.microsoft.com/office/drawing/2014/main" id="{B254F420-6F7D-F21B-9260-80F46E05BDC2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>
              <a:extLst>
                <a:ext uri="{FF2B5EF4-FFF2-40B4-BE49-F238E27FC236}">
                  <a16:creationId xmlns:a16="http://schemas.microsoft.com/office/drawing/2014/main" id="{60B8A855-30DE-0A42-7A6B-7EA87E1A586B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>
              <a:extLst>
                <a:ext uri="{FF2B5EF4-FFF2-40B4-BE49-F238E27FC236}">
                  <a16:creationId xmlns:a16="http://schemas.microsoft.com/office/drawing/2014/main" id="{E99F1D3A-154C-8219-CBAE-202D77EBBF06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>
            <a:extLst>
              <a:ext uri="{FF2B5EF4-FFF2-40B4-BE49-F238E27FC236}">
                <a16:creationId xmlns:a16="http://schemas.microsoft.com/office/drawing/2014/main" id="{E0C76646-FD8C-6656-A80B-1B901B2506DA}"/>
              </a:ext>
            </a:extLst>
          </p:cNvPr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>
              <a:extLst>
                <a:ext uri="{FF2B5EF4-FFF2-40B4-BE49-F238E27FC236}">
                  <a16:creationId xmlns:a16="http://schemas.microsoft.com/office/drawing/2014/main" id="{13356DCB-D6AD-9402-1682-756C1F039BFD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>
              <a:extLst>
                <a:ext uri="{FF2B5EF4-FFF2-40B4-BE49-F238E27FC236}">
                  <a16:creationId xmlns:a16="http://schemas.microsoft.com/office/drawing/2014/main" id="{D2C29302-22C6-CAD1-0AEF-D35BB63C71EB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>
              <a:extLst>
                <a:ext uri="{FF2B5EF4-FFF2-40B4-BE49-F238E27FC236}">
                  <a16:creationId xmlns:a16="http://schemas.microsoft.com/office/drawing/2014/main" id="{48886BD2-9D5F-4BC5-04C0-C793C3C4944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>
            <a:extLst>
              <a:ext uri="{FF2B5EF4-FFF2-40B4-BE49-F238E27FC236}">
                <a16:creationId xmlns:a16="http://schemas.microsoft.com/office/drawing/2014/main" id="{D432CF7D-66FE-BF83-3171-6D50EB5253C1}"/>
              </a:ext>
            </a:extLst>
          </p:cNvPr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>
              <a:extLst>
                <a:ext uri="{FF2B5EF4-FFF2-40B4-BE49-F238E27FC236}">
                  <a16:creationId xmlns:a16="http://schemas.microsoft.com/office/drawing/2014/main" id="{62A1DD2F-2295-9DE6-FEDC-F1217641E1F1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>
              <a:extLst>
                <a:ext uri="{FF2B5EF4-FFF2-40B4-BE49-F238E27FC236}">
                  <a16:creationId xmlns:a16="http://schemas.microsoft.com/office/drawing/2014/main" id="{623DAA96-3526-23FC-2FAB-C19120551510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>
              <a:extLst>
                <a:ext uri="{FF2B5EF4-FFF2-40B4-BE49-F238E27FC236}">
                  <a16:creationId xmlns:a16="http://schemas.microsoft.com/office/drawing/2014/main" id="{4ED5368E-EE04-9437-8539-9618C25C21C1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>
            <a:extLst>
              <a:ext uri="{FF2B5EF4-FFF2-40B4-BE49-F238E27FC236}">
                <a16:creationId xmlns:a16="http://schemas.microsoft.com/office/drawing/2014/main" id="{1D240200-76E3-14B6-59E9-0AA33E83909D}"/>
              </a:ext>
            </a:extLst>
          </p:cNvPr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>
              <a:extLst>
                <a:ext uri="{FF2B5EF4-FFF2-40B4-BE49-F238E27FC236}">
                  <a16:creationId xmlns:a16="http://schemas.microsoft.com/office/drawing/2014/main" id="{7945F025-0227-57BD-668F-61C6D590515A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>
              <a:extLst>
                <a:ext uri="{FF2B5EF4-FFF2-40B4-BE49-F238E27FC236}">
                  <a16:creationId xmlns:a16="http://schemas.microsoft.com/office/drawing/2014/main" id="{24A5788F-84FD-7CDB-781E-348D61025459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>
              <a:extLst>
                <a:ext uri="{FF2B5EF4-FFF2-40B4-BE49-F238E27FC236}">
                  <a16:creationId xmlns:a16="http://schemas.microsoft.com/office/drawing/2014/main" id="{0BD4E2B9-222C-79FB-A367-513C078776D4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790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Intrusion Detection Systems (IDS)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2256"/>
            <a:ext cx="7886700" cy="2923689"/>
          </a:xfrm>
        </p:spPr>
        <p:txBody>
          <a:bodyPr/>
          <a:lstStyle/>
          <a:p>
            <a:r>
              <a:rPr lang="en-US" sz="1800" dirty="0">
                <a:latin typeface="Codec Pro" panose="00000500000000000000" pitchFamily="2" charset="0"/>
              </a:rPr>
              <a:t>Intrusion detection is the process of actively discovering threats/attacks/intrusions on a network, hosts or services.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r>
              <a:rPr lang="en-US" sz="1800" dirty="0">
                <a:latin typeface="Codec Pro" panose="00000500000000000000" pitchFamily="2" charset="0"/>
              </a:rPr>
              <a:t>There are 2 types of IDS solutions based on the placement, a host-based IDS (HIDS) is setup on an individual host on a network and a network IDS (NIDS) is placed within a network to monitor traffic to and from all hosts on a network.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r>
              <a:rPr lang="en-US" sz="1800" dirty="0">
                <a:latin typeface="Codec Pro" panose="00000500000000000000" pitchFamily="2" charset="0"/>
              </a:rPr>
              <a:t>An IDS is a system/host planted within a network to capture traffic and identify malicious activity based on predefined rules, after which, this malicious activity is logged, and a notification is sent to the relevant parties informing them of an intrusion.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r>
              <a:rPr lang="en-US" sz="1800" dirty="0">
                <a:latin typeface="Codec Pro" panose="00000500000000000000" pitchFamily="2" charset="0"/>
              </a:rPr>
              <a:t>Intrusion detection systems are typically coupled with the functionality to also perform intrusion prevention, whereby specific rules can be set to drop packets that are malicious or intrusive.</a:t>
            </a:r>
          </a:p>
          <a:p>
            <a:endParaRPr lang="en-US" sz="1800" dirty="0">
              <a:latin typeface="Codec Pro" panose="00000500000000000000" pitchFamily="2" charset="0"/>
            </a:endParaRPr>
          </a:p>
          <a:p>
            <a:endParaRPr lang="en-US" sz="1800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Introduction to Snort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2289"/>
            <a:ext cx="7886700" cy="3867346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  <a:hlinkClick r:id="rId2"/>
              </a:rPr>
              <a:t>Snort</a:t>
            </a:r>
            <a:r>
              <a:rPr lang="en-US" dirty="0">
                <a:latin typeface="Codec Pro" panose="00000500000000000000" pitchFamily="2" charset="0"/>
              </a:rPr>
              <a:t> is a popular free and open-source IDS/IPS system that is used to perform traffic/protocol analysis, content matching and can be used to detect and prevent various attacks based on predefined rules.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has been active development and has thousands of users and contributors that develop rules to keep Snort up to date with the latest attacks.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has 3 main operational modes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Packet Sniffing – Collects and displays network traffic like what Wireshark does.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Packet Logging -  Collects and logs network traffic into a file.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Network intrusion detection – Analyzes packets and matches traffic against signatures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67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Introduction to Snort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4638"/>
            <a:ext cx="7886700" cy="3304874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</a:rPr>
              <a:t>Snort detects malicious traffic or attacks by leveraging pattern matching.</a:t>
            </a:r>
          </a:p>
          <a:p>
            <a:pPr marL="127000" indent="0">
              <a:buNone/>
            </a:pPr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When active, Snort captures packets, reassembles them, analyzes them and determines what needs to be done to the packet based on predefined rules.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rules are very similar to a typical firewall rule, whereby, they are used to match network activity against specific patterns or signatures and consequently make a decision as to whether to send an alert or drop the traffic (in the case of IPS).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r>
              <a:rPr lang="en-US" dirty="0">
                <a:latin typeface="Codec Pro" panose="00000500000000000000" pitchFamily="2" charset="0"/>
              </a:rPr>
              <a:t>Snort has a large amount or rule-sets created by the community that are very useful to begin with.</a:t>
            </a:r>
          </a:p>
          <a:p>
            <a:endParaRPr lang="en-US" dirty="0">
              <a:latin typeface="Codec Pro" panose="00000500000000000000" pitchFamily="2" charset="0"/>
            </a:endParaRPr>
          </a:p>
          <a:p>
            <a:endParaRPr lang="en-US" dirty="0">
              <a:latin typeface="Codec Pr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19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Snort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1729-A49C-4902-A752-1961F1D0E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2827"/>
            <a:ext cx="7886700" cy="2837846"/>
          </a:xfrm>
        </p:spPr>
        <p:txBody>
          <a:bodyPr/>
          <a:lstStyle/>
          <a:p>
            <a:r>
              <a:rPr lang="en-US" dirty="0">
                <a:latin typeface="Codec Pro" panose="00000500000000000000" pitchFamily="2" charset="0"/>
              </a:rPr>
              <a:t>Snort has 3 types of rules/rule-sets: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Community rules - Free rule-sets created by the Snort community.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Registered rules – Free rule-sets created by Talos. In order to use them, you must register for an account.</a:t>
            </a:r>
          </a:p>
          <a:p>
            <a:pPr lvl="1"/>
            <a:r>
              <a:rPr lang="en-US" dirty="0">
                <a:latin typeface="Codec Pro" panose="00000500000000000000" pitchFamily="2" charset="0"/>
              </a:rPr>
              <a:t>Subscription only rules – These rule-sets require an active paid subscription in order to be accessed and used.</a:t>
            </a:r>
          </a:p>
          <a:p>
            <a:pPr lvl="1"/>
            <a:endParaRPr lang="en-US" dirty="0">
              <a:latin typeface="Codec Pro" panose="00000500000000000000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Codec Pro" panose="00000500000000000000" pitchFamily="2" charset="0"/>
              </a:rPr>
              <a:t>Or… we can write our own rules based on your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07546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Snort rule syntax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B30138A-731B-4E7C-8F6B-3D5B1AE4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371061"/>
            <a:ext cx="7995320" cy="26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2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7F89-7AA5-4FE9-87E2-AFFD3C40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1"/>
            <a:ext cx="7886700" cy="4921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dec Pro" panose="00000500000000000000" pitchFamily="2" charset="0"/>
              </a:rPr>
              <a:t>How Snort works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E657205-D565-4A56-8458-D4EDA98D9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70969"/>
            <a:ext cx="7718963" cy="34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0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7583401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UFW Improves Network Security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UFW acts as a barrier between the internal network and external traffic.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It enforces access control policies, allowing only trusted traffic and services while blocking potential threats.</a:t>
            </a:r>
            <a:endParaRPr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02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Default deny</a:t>
            </a:r>
            <a:endParaRPr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3995100" cy="134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By setting the default rule to deny all incoming traffic, UFW ensures that no unsolicited or unwanted traffic can enter the network unless explicitly allowed.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acts as a baseline defense against unauthorized access</a:t>
            </a:r>
            <a:endParaRPr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-96880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Practical Exercise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00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52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Installation</a:t>
            </a:r>
            <a:endParaRPr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713225" y="2458724"/>
            <a:ext cx="5182878" cy="198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- </a:t>
            </a:r>
            <a:r>
              <a:rPr lang="en-US" sz="3600" dirty="0" err="1"/>
              <a:t>sudo</a:t>
            </a:r>
            <a:r>
              <a:rPr lang="en-US" sz="3600" dirty="0"/>
              <a:t> apt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- </a:t>
            </a:r>
            <a:r>
              <a:rPr lang="en-US" sz="3600" dirty="0" err="1"/>
              <a:t>sudo</a:t>
            </a:r>
            <a:r>
              <a:rPr lang="en-US" sz="3600" dirty="0"/>
              <a:t> apt install </a:t>
            </a:r>
            <a:r>
              <a:rPr lang="en-US" sz="3600" dirty="0" err="1"/>
              <a:t>ufw</a:t>
            </a:r>
            <a:r>
              <a:rPr lang="en-US" sz="3600" dirty="0"/>
              <a:t> -y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- </a:t>
            </a:r>
            <a:r>
              <a:rPr lang="en-US" sz="3600" dirty="0" err="1"/>
              <a:t>sudo</a:t>
            </a:r>
            <a:r>
              <a:rPr lang="en-US" sz="3600" dirty="0"/>
              <a:t> </a:t>
            </a:r>
            <a:r>
              <a:rPr lang="en-US" sz="3600" dirty="0" err="1"/>
              <a:t>ufw</a:t>
            </a:r>
            <a:r>
              <a:rPr lang="en-US" sz="3600" dirty="0"/>
              <a:t> enable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 err="1"/>
              <a:t>ifconfig</a:t>
            </a:r>
            <a:endParaRPr lang="en-US" sz="3600" dirty="0"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358125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912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33428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500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009199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7191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94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21F4F440-ED9D-4EFB-FACB-0ABF1FE4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>
            <a:extLst>
              <a:ext uri="{FF2B5EF4-FFF2-40B4-BE49-F238E27FC236}">
                <a16:creationId xmlns:a16="http://schemas.microsoft.com/office/drawing/2014/main" id="{864BA8DB-66E0-B5BA-3765-77A04FA63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pic>
        <p:nvPicPr>
          <p:cNvPr id="402" name="Google Shape;402;p51">
            <a:extLst>
              <a:ext uri="{FF2B5EF4-FFF2-40B4-BE49-F238E27FC236}">
                <a16:creationId xmlns:a16="http://schemas.microsoft.com/office/drawing/2014/main" id="{10D162ED-998D-8866-F710-9434883184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3457" y="304421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>
            <a:extLst>
              <a:ext uri="{FF2B5EF4-FFF2-40B4-BE49-F238E27FC236}">
                <a16:creationId xmlns:a16="http://schemas.microsoft.com/office/drawing/2014/main" id="{48057F3D-8812-62CF-F4BF-BDC6807558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>
            <a:extLst>
              <a:ext uri="{FF2B5EF4-FFF2-40B4-BE49-F238E27FC236}">
                <a16:creationId xmlns:a16="http://schemas.microsoft.com/office/drawing/2014/main" id="{DF0BC062-47AB-A5E7-28CD-665CED5125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>
            <a:extLst>
              <a:ext uri="{FF2B5EF4-FFF2-40B4-BE49-F238E27FC236}">
                <a16:creationId xmlns:a16="http://schemas.microsoft.com/office/drawing/2014/main" id="{656DB57F-09EC-1B06-F464-02AF2C4361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>
            <a:extLst>
              <a:ext uri="{FF2B5EF4-FFF2-40B4-BE49-F238E27FC236}">
                <a16:creationId xmlns:a16="http://schemas.microsoft.com/office/drawing/2014/main" id="{9E8A7483-0F30-F53C-859E-8DCCB90E546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>
            <a:extLst>
              <a:ext uri="{FF2B5EF4-FFF2-40B4-BE49-F238E27FC236}">
                <a16:creationId xmlns:a16="http://schemas.microsoft.com/office/drawing/2014/main" id="{98D72876-F422-531F-BEB2-AC3348046EC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777B09-2958-D6B6-0549-3718787D2BA9}"/>
              </a:ext>
            </a:extLst>
          </p:cNvPr>
          <p:cNvSpPr txBox="1"/>
          <p:nvPr/>
        </p:nvSpPr>
        <p:spPr>
          <a:xfrm>
            <a:off x="400050" y="1214438"/>
            <a:ext cx="5020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For PCAP 1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Which protocol was used over port 3942?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IP address of the host that was pinged twice?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DNS query response packets were captured?</a:t>
            </a:r>
          </a:p>
        </p:txBody>
      </p:sp>
    </p:spTree>
    <p:extLst>
      <p:ext uri="{BB962C8B-B14F-4D97-AF65-F5344CB8AC3E}">
        <p14:creationId xmlns:p14="http://schemas.microsoft.com/office/powerpoint/2010/main" val="1181970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2500313" y="2409310"/>
            <a:ext cx="6537556" cy="724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default deny incoming</a:t>
            </a:r>
          </a:p>
        </p:txBody>
      </p:sp>
      <p:pic>
        <p:nvPicPr>
          <p:cNvPr id="627" name="Google Shape;6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875" y="-78402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642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UFW</a:t>
            </a:r>
            <a:endParaRPr dirty="0"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3457" y="304421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8D235C-1F28-1E92-2556-F7CF69D8BB7F}"/>
              </a:ext>
            </a:extLst>
          </p:cNvPr>
          <p:cNvSpPr txBox="1"/>
          <p:nvPr/>
        </p:nvSpPr>
        <p:spPr>
          <a:xfrm>
            <a:off x="400050" y="1214438"/>
            <a:ext cx="88072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 Control: Restricts access to services based on IPs and ports.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Port Filtering: Reduces exposure by blocking unnecessary services.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ICMP Management: Prevents ping floods and network scans.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Default Deny Policy: Blocks all incoming traffic unless explicitly allowed, ensuring only authorized access.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Ease of Use: UFW simplifies the management of security policies without compromising on robustness.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981AF-C362-8966-162A-1199F8BA41E3}"/>
              </a:ext>
            </a:extLst>
          </p:cNvPr>
          <p:cNvSpPr txBox="1"/>
          <p:nvPr/>
        </p:nvSpPr>
        <p:spPr>
          <a:xfrm>
            <a:off x="1353836" y="2741254"/>
            <a:ext cx="68996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By implementing UFW, organizations can effectively harden their network perimeter, </a:t>
            </a:r>
          </a:p>
          <a:p>
            <a:pPr algn="ctr"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protecting it from intrusions and unauthorized access while maintaining control over </a:t>
            </a:r>
          </a:p>
          <a:p>
            <a:pPr algn="ctr"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legitimate traffic.</a:t>
            </a:r>
          </a:p>
        </p:txBody>
      </p:sp>
    </p:spTree>
    <p:extLst>
      <p:ext uri="{BB962C8B-B14F-4D97-AF65-F5344CB8AC3E}">
        <p14:creationId xmlns:p14="http://schemas.microsoft.com/office/powerpoint/2010/main" val="3522956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7"/>
          <p:cNvSpPr/>
          <p:nvPr/>
        </p:nvSpPr>
        <p:spPr>
          <a:xfrm>
            <a:off x="1727250" y="539500"/>
            <a:ext cx="5689500" cy="213517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57"/>
          <p:cNvGrpSpPr/>
          <p:nvPr/>
        </p:nvGrpSpPr>
        <p:grpSpPr>
          <a:xfrm>
            <a:off x="4572000" y="3366574"/>
            <a:ext cx="387661" cy="387661"/>
            <a:chOff x="1379798" y="1723250"/>
            <a:chExt cx="397887" cy="397887"/>
          </a:xfrm>
        </p:grpSpPr>
        <p:sp>
          <p:nvSpPr>
            <p:cNvPr id="1404" name="Google Shape;1404;p5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57"/>
          <p:cNvGrpSpPr/>
          <p:nvPr/>
        </p:nvGrpSpPr>
        <p:grpSpPr>
          <a:xfrm>
            <a:off x="3772348" y="3366574"/>
            <a:ext cx="387641" cy="387661"/>
            <a:chOff x="864491" y="1723250"/>
            <a:chExt cx="397866" cy="397887"/>
          </a:xfrm>
        </p:grpSpPr>
        <p:sp>
          <p:nvSpPr>
            <p:cNvPr id="1412" name="Google Shape;1412;p5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57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Do you have any questions?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amosmarvellous48@gmail.com 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+234</a:t>
            </a:r>
            <a:r>
              <a:rPr lang="en" dirty="0"/>
              <a:t> 702 625 4613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421" name="Google Shape;1421;p5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1422" name="Google Shape;1422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5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1429" name="Google Shape;1429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5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1436" name="Google Shape;143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1440" name="Google Shape;1440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5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1444" name="Google Shape;1444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5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1448" name="Google Shape;1448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" name="Google Shape;1451;p5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1452" name="Google Shape;1452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1456" name="Google Shape;145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511329" y="1071446"/>
            <a:ext cx="6121342" cy="288570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Alexis is a fictional cybersecurity company with thousands of employees. An attacker has gained unauthorized entry into its premises and has connected their laptop to an unused port on a switch. The attacker now has access to the company’s internal networks. Within the internal network, there is a central server where critical proprietary data is stored. In this capture, the attacker is attempting to collect SSH credentials that they can use to log into the central server.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625850" y="707182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Task 1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12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CD531E7-C8E2-AF07-7C5A-B93C62D1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>
            <a:extLst>
              <a:ext uri="{FF2B5EF4-FFF2-40B4-BE49-F238E27FC236}">
                <a16:creationId xmlns:a16="http://schemas.microsoft.com/office/drawing/2014/main" id="{7A5467D3-40AB-9473-DBBF-4AC2DE21C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pic>
        <p:nvPicPr>
          <p:cNvPr id="402" name="Google Shape;402;p51">
            <a:extLst>
              <a:ext uri="{FF2B5EF4-FFF2-40B4-BE49-F238E27FC236}">
                <a16:creationId xmlns:a16="http://schemas.microsoft.com/office/drawing/2014/main" id="{722CE46C-4A09-F3FE-526F-5C37EC89AD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03457" y="304421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>
            <a:extLst>
              <a:ext uri="{FF2B5EF4-FFF2-40B4-BE49-F238E27FC236}">
                <a16:creationId xmlns:a16="http://schemas.microsoft.com/office/drawing/2014/main" id="{61513339-1287-5E71-4C14-EA84739500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>
            <a:extLst>
              <a:ext uri="{FF2B5EF4-FFF2-40B4-BE49-F238E27FC236}">
                <a16:creationId xmlns:a16="http://schemas.microsoft.com/office/drawing/2014/main" id="{9B247230-C474-16CE-BCAA-F50BE72513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>
            <a:extLst>
              <a:ext uri="{FF2B5EF4-FFF2-40B4-BE49-F238E27FC236}">
                <a16:creationId xmlns:a16="http://schemas.microsoft.com/office/drawing/2014/main" id="{21EEF7C7-F445-1FCC-E08D-5879F5B46C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75" y="-1983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>
            <a:extLst>
              <a:ext uri="{FF2B5EF4-FFF2-40B4-BE49-F238E27FC236}">
                <a16:creationId xmlns:a16="http://schemas.microsoft.com/office/drawing/2014/main" id="{9C686DA6-37D0-A96B-2F76-74FC6847E2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>
            <a:extLst>
              <a:ext uri="{FF2B5EF4-FFF2-40B4-BE49-F238E27FC236}">
                <a16:creationId xmlns:a16="http://schemas.microsoft.com/office/drawing/2014/main" id="{D2D4256D-E166-7A80-E417-AE20FFBA73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1B0D9D-5B17-8000-A859-EB6418F09F07}"/>
              </a:ext>
            </a:extLst>
          </p:cNvPr>
          <p:cNvSpPr txBox="1"/>
          <p:nvPr/>
        </p:nvSpPr>
        <p:spPr>
          <a:xfrm>
            <a:off x="400050" y="1214438"/>
            <a:ext cx="72106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MAC address of the attacker?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type of attack which is taking place that allows the attacker to listen in on </a:t>
            </a:r>
          </a:p>
          <a:p>
            <a:pPr>
              <a:buClr>
                <a:schemeClr val="bg1"/>
              </a:buClr>
              <a:buSzPct val="155000"/>
            </a:pPr>
            <a:r>
              <a:rPr lang="en-US" dirty="0">
                <a:solidFill>
                  <a:schemeClr val="bg1"/>
                </a:solidFill>
              </a:rPr>
              <a:t>conversations between the central server and another host?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file which was downloaded from the central server?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department does Borden </a:t>
            </a:r>
            <a:r>
              <a:rPr lang="en-US" dirty="0" err="1">
                <a:solidFill>
                  <a:schemeClr val="bg1"/>
                </a:solidFill>
              </a:rPr>
              <a:t>Danilevich</a:t>
            </a:r>
            <a:r>
              <a:rPr lang="en-US" dirty="0">
                <a:solidFill>
                  <a:schemeClr val="bg1"/>
                </a:solidFill>
              </a:rPr>
              <a:t> work in?</a:t>
            </a:r>
          </a:p>
          <a:p>
            <a:pPr marL="285750" indent="-285750">
              <a:buClr>
                <a:schemeClr val="bg1"/>
              </a:buClr>
              <a:buSzPct val="15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the SSH password of the Domain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25623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3AD19B2C-14F7-FC0A-0242-C073BC0A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>
            <a:extLst>
              <a:ext uri="{FF2B5EF4-FFF2-40B4-BE49-F238E27FC236}">
                <a16:creationId xmlns:a16="http://schemas.microsoft.com/office/drawing/2014/main" id="{D852773C-6A04-9F9F-211C-173D1B0ADAAD}"/>
              </a:ext>
            </a:extLst>
          </p:cNvPr>
          <p:cNvSpPr/>
          <p:nvPr/>
        </p:nvSpPr>
        <p:spPr>
          <a:xfrm>
            <a:off x="1511329" y="1071446"/>
            <a:ext cx="6121342" cy="288570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>
            <a:extLst>
              <a:ext uri="{FF2B5EF4-FFF2-40B4-BE49-F238E27FC236}">
                <a16:creationId xmlns:a16="http://schemas.microsoft.com/office/drawing/2014/main" id="{30B0A949-E8C3-EAA4-9168-A903BEA698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Create a Python algorithm to remove the following users from the allowed.txt file.</a:t>
            </a:r>
            <a:b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</a:br>
            <a:b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</a:br>
            <a:r>
              <a:rPr lang="en-US" sz="2000" b="0" i="1" dirty="0" err="1">
                <a:solidFill>
                  <a:schemeClr val="bg2"/>
                </a:solidFill>
                <a:effectLst/>
                <a:latin typeface="source-serif-pro"/>
              </a:rPr>
              <a:t>Remove_fellow</a:t>
            </a:r>
            <a:r>
              <a:rPr lang="en-US" sz="2000" b="0" i="1" dirty="0">
                <a:solidFill>
                  <a:schemeClr val="bg2"/>
                </a:solidFill>
                <a:effectLst/>
                <a:latin typeface="source-serif-pro"/>
              </a:rPr>
              <a:t> = [‘111’, ‘112’]</a:t>
            </a: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83" name="Google Shape;283;p30">
            <a:extLst>
              <a:ext uri="{FF2B5EF4-FFF2-40B4-BE49-F238E27FC236}">
                <a16:creationId xmlns:a16="http://schemas.microsoft.com/office/drawing/2014/main" id="{E0478430-53B6-2119-922B-3ABA46A64F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5850" y="707182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Task 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84" name="Google Shape;284;p30">
            <a:extLst>
              <a:ext uri="{FF2B5EF4-FFF2-40B4-BE49-F238E27FC236}">
                <a16:creationId xmlns:a16="http://schemas.microsoft.com/office/drawing/2014/main" id="{B4ABACD5-9C9B-4E11-D5CB-99D47B09AEC2}"/>
              </a:ext>
            </a:extLst>
          </p:cNvPr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>
              <a:extLst>
                <a:ext uri="{FF2B5EF4-FFF2-40B4-BE49-F238E27FC236}">
                  <a16:creationId xmlns:a16="http://schemas.microsoft.com/office/drawing/2014/main" id="{78ECB7E2-1037-E4A2-77E0-D089EE78C91B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>
              <a:extLst>
                <a:ext uri="{FF2B5EF4-FFF2-40B4-BE49-F238E27FC236}">
                  <a16:creationId xmlns:a16="http://schemas.microsoft.com/office/drawing/2014/main" id="{AF5A25AC-F998-F90A-8F72-E65AE259065B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>
              <a:extLst>
                <a:ext uri="{FF2B5EF4-FFF2-40B4-BE49-F238E27FC236}">
                  <a16:creationId xmlns:a16="http://schemas.microsoft.com/office/drawing/2014/main" id="{BA3E5AA3-3380-1E6B-AE01-34227981B119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>
              <a:extLst>
                <a:ext uri="{FF2B5EF4-FFF2-40B4-BE49-F238E27FC236}">
                  <a16:creationId xmlns:a16="http://schemas.microsoft.com/office/drawing/2014/main" id="{E53B98BD-E9E0-F273-1013-2CE47A0E7C64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>
              <a:extLst>
                <a:ext uri="{FF2B5EF4-FFF2-40B4-BE49-F238E27FC236}">
                  <a16:creationId xmlns:a16="http://schemas.microsoft.com/office/drawing/2014/main" id="{3AA8F78E-14FD-A18D-8471-1FD0993F502B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>
              <a:extLst>
                <a:ext uri="{FF2B5EF4-FFF2-40B4-BE49-F238E27FC236}">
                  <a16:creationId xmlns:a16="http://schemas.microsoft.com/office/drawing/2014/main" id="{5536EB35-FBA1-4140-29C7-6F19B5175584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>
            <a:extLst>
              <a:ext uri="{FF2B5EF4-FFF2-40B4-BE49-F238E27FC236}">
                <a16:creationId xmlns:a16="http://schemas.microsoft.com/office/drawing/2014/main" id="{AAA027F6-77CA-C16F-D09E-225DB98C7030}"/>
              </a:ext>
            </a:extLst>
          </p:cNvPr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>
              <a:extLst>
                <a:ext uri="{FF2B5EF4-FFF2-40B4-BE49-F238E27FC236}">
                  <a16:creationId xmlns:a16="http://schemas.microsoft.com/office/drawing/2014/main" id="{0B9D4415-B94C-C559-69E0-57B0717E9ED9}"/>
                </a:ext>
              </a:extLst>
            </p:cNvPr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>
              <a:extLst>
                <a:ext uri="{FF2B5EF4-FFF2-40B4-BE49-F238E27FC236}">
                  <a16:creationId xmlns:a16="http://schemas.microsoft.com/office/drawing/2014/main" id="{6ACB2694-05FC-3C30-9580-BEA91E971489}"/>
                </a:ext>
              </a:extLst>
            </p:cNvPr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>
              <a:extLst>
                <a:ext uri="{FF2B5EF4-FFF2-40B4-BE49-F238E27FC236}">
                  <a16:creationId xmlns:a16="http://schemas.microsoft.com/office/drawing/2014/main" id="{AE25292C-C4CA-1CBC-4F35-274F9DC41DB9}"/>
                </a:ext>
              </a:extLst>
            </p:cNvPr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>
              <a:extLst>
                <a:ext uri="{FF2B5EF4-FFF2-40B4-BE49-F238E27FC236}">
                  <a16:creationId xmlns:a16="http://schemas.microsoft.com/office/drawing/2014/main" id="{3BC9E841-2BB3-FEFD-6537-E1AA88B355D2}"/>
                </a:ext>
              </a:extLst>
            </p:cNvPr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>
              <a:extLst>
                <a:ext uri="{FF2B5EF4-FFF2-40B4-BE49-F238E27FC236}">
                  <a16:creationId xmlns:a16="http://schemas.microsoft.com/office/drawing/2014/main" id="{6A7A5ACE-8716-CE93-9612-94CBE7ACB05A}"/>
                </a:ext>
              </a:extLst>
            </p:cNvPr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>
              <a:extLst>
                <a:ext uri="{FF2B5EF4-FFF2-40B4-BE49-F238E27FC236}">
                  <a16:creationId xmlns:a16="http://schemas.microsoft.com/office/drawing/2014/main" id="{D8C9F90C-2055-AE2B-2BD0-EF63300797CD}"/>
                </a:ext>
              </a:extLst>
            </p:cNvPr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>
            <a:extLst>
              <a:ext uri="{FF2B5EF4-FFF2-40B4-BE49-F238E27FC236}">
                <a16:creationId xmlns:a16="http://schemas.microsoft.com/office/drawing/2014/main" id="{60783C3E-6383-7782-D3CD-9D8DC7782CE4}"/>
              </a:ext>
            </a:extLst>
          </p:cNvPr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>
              <a:extLst>
                <a:ext uri="{FF2B5EF4-FFF2-40B4-BE49-F238E27FC236}">
                  <a16:creationId xmlns:a16="http://schemas.microsoft.com/office/drawing/2014/main" id="{94EE9C53-B11D-6E72-E71E-7D462A2168F1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>
              <a:extLst>
                <a:ext uri="{FF2B5EF4-FFF2-40B4-BE49-F238E27FC236}">
                  <a16:creationId xmlns:a16="http://schemas.microsoft.com/office/drawing/2014/main" id="{99ABE332-FC3D-0C88-C218-29077E73A60F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>
              <a:extLst>
                <a:ext uri="{FF2B5EF4-FFF2-40B4-BE49-F238E27FC236}">
                  <a16:creationId xmlns:a16="http://schemas.microsoft.com/office/drawing/2014/main" id="{78AFF3A4-DE07-535A-E866-18AA1EDDC375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>
            <a:extLst>
              <a:ext uri="{FF2B5EF4-FFF2-40B4-BE49-F238E27FC236}">
                <a16:creationId xmlns:a16="http://schemas.microsoft.com/office/drawing/2014/main" id="{20ADA536-743B-C3B6-A88B-5789688F6517}"/>
              </a:ext>
            </a:extLst>
          </p:cNvPr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>
              <a:extLst>
                <a:ext uri="{FF2B5EF4-FFF2-40B4-BE49-F238E27FC236}">
                  <a16:creationId xmlns:a16="http://schemas.microsoft.com/office/drawing/2014/main" id="{13D81D16-93A5-CC9A-2AA4-C7D0279B943A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>
              <a:extLst>
                <a:ext uri="{FF2B5EF4-FFF2-40B4-BE49-F238E27FC236}">
                  <a16:creationId xmlns:a16="http://schemas.microsoft.com/office/drawing/2014/main" id="{9CF7ADE4-7561-70E8-3031-BE34D684C4E8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>
              <a:extLst>
                <a:ext uri="{FF2B5EF4-FFF2-40B4-BE49-F238E27FC236}">
                  <a16:creationId xmlns:a16="http://schemas.microsoft.com/office/drawing/2014/main" id="{0B6C9303-695E-6736-FC3A-17C76E3CE43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>
            <a:extLst>
              <a:ext uri="{FF2B5EF4-FFF2-40B4-BE49-F238E27FC236}">
                <a16:creationId xmlns:a16="http://schemas.microsoft.com/office/drawing/2014/main" id="{7925A637-FCA3-1D8C-04D1-2E912AC2863E}"/>
              </a:ext>
            </a:extLst>
          </p:cNvPr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>
              <a:extLst>
                <a:ext uri="{FF2B5EF4-FFF2-40B4-BE49-F238E27FC236}">
                  <a16:creationId xmlns:a16="http://schemas.microsoft.com/office/drawing/2014/main" id="{D19FFBBD-EC19-DFAB-0C66-7177A23DEC13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>
              <a:extLst>
                <a:ext uri="{FF2B5EF4-FFF2-40B4-BE49-F238E27FC236}">
                  <a16:creationId xmlns:a16="http://schemas.microsoft.com/office/drawing/2014/main" id="{2DF26973-1160-4902-719F-2394FC7E4313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>
              <a:extLst>
                <a:ext uri="{FF2B5EF4-FFF2-40B4-BE49-F238E27FC236}">
                  <a16:creationId xmlns:a16="http://schemas.microsoft.com/office/drawing/2014/main" id="{8EC109A4-67A3-7893-8925-9500F23B5D16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>
            <a:extLst>
              <a:ext uri="{FF2B5EF4-FFF2-40B4-BE49-F238E27FC236}">
                <a16:creationId xmlns:a16="http://schemas.microsoft.com/office/drawing/2014/main" id="{029DE0A5-E921-0669-A91A-0DE5229F0CFD}"/>
              </a:ext>
            </a:extLst>
          </p:cNvPr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>
              <a:extLst>
                <a:ext uri="{FF2B5EF4-FFF2-40B4-BE49-F238E27FC236}">
                  <a16:creationId xmlns:a16="http://schemas.microsoft.com/office/drawing/2014/main" id="{0E8AF675-C6DA-B6C1-EDB2-9DD9E9EC049E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>
              <a:extLst>
                <a:ext uri="{FF2B5EF4-FFF2-40B4-BE49-F238E27FC236}">
                  <a16:creationId xmlns:a16="http://schemas.microsoft.com/office/drawing/2014/main" id="{C6435C63-A1F4-8680-D2FC-242B59CF9E6D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>
              <a:extLst>
                <a:ext uri="{FF2B5EF4-FFF2-40B4-BE49-F238E27FC236}">
                  <a16:creationId xmlns:a16="http://schemas.microsoft.com/office/drawing/2014/main" id="{C5E49712-C53B-ABCF-8930-A4701C58ACC0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>
            <a:extLst>
              <a:ext uri="{FF2B5EF4-FFF2-40B4-BE49-F238E27FC236}">
                <a16:creationId xmlns:a16="http://schemas.microsoft.com/office/drawing/2014/main" id="{3FD7DCFE-5701-A76D-8C34-AAB1B76A93B2}"/>
              </a:ext>
            </a:extLst>
          </p:cNvPr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>
              <a:extLst>
                <a:ext uri="{FF2B5EF4-FFF2-40B4-BE49-F238E27FC236}">
                  <a16:creationId xmlns:a16="http://schemas.microsoft.com/office/drawing/2014/main" id="{EB935D59-8207-2281-0FC2-E33BB6A716EF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>
              <a:extLst>
                <a:ext uri="{FF2B5EF4-FFF2-40B4-BE49-F238E27FC236}">
                  <a16:creationId xmlns:a16="http://schemas.microsoft.com/office/drawing/2014/main" id="{3C865875-94F8-6405-A3D5-9688B37670C7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>
              <a:extLst>
                <a:ext uri="{FF2B5EF4-FFF2-40B4-BE49-F238E27FC236}">
                  <a16:creationId xmlns:a16="http://schemas.microsoft.com/office/drawing/2014/main" id="{F7B0A824-899E-646B-4597-26B63097398C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>
            <a:extLst>
              <a:ext uri="{FF2B5EF4-FFF2-40B4-BE49-F238E27FC236}">
                <a16:creationId xmlns:a16="http://schemas.microsoft.com/office/drawing/2014/main" id="{DED01465-7B59-8258-3AD3-AD0FD941BB04}"/>
              </a:ext>
            </a:extLst>
          </p:cNvPr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>
              <a:extLst>
                <a:ext uri="{FF2B5EF4-FFF2-40B4-BE49-F238E27FC236}">
                  <a16:creationId xmlns:a16="http://schemas.microsoft.com/office/drawing/2014/main" id="{FA025F39-E043-2212-FC61-46EEF652E785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>
              <a:extLst>
                <a:ext uri="{FF2B5EF4-FFF2-40B4-BE49-F238E27FC236}">
                  <a16:creationId xmlns:a16="http://schemas.microsoft.com/office/drawing/2014/main" id="{A277145A-C9A0-9B5E-A99A-38B81B002D4E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>
              <a:extLst>
                <a:ext uri="{FF2B5EF4-FFF2-40B4-BE49-F238E27FC236}">
                  <a16:creationId xmlns:a16="http://schemas.microsoft.com/office/drawing/2014/main" id="{AA9135A4-A412-68C7-8813-3248C87EABE7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43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3674199" y="2106650"/>
            <a:ext cx="4730301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Intrusion Detection Systems</a:t>
            </a:r>
            <a:endParaRPr dirty="0"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 idx="2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5829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168321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647121" y="177704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47862" y="1683838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00" y="943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250" y="36266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1691" y="899509"/>
            <a:ext cx="875027" cy="89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599" y="475488"/>
            <a:ext cx="5329055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Incident Response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Incident Response (IR) refers to managing and addressing security breaches or cyberattacks.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Minimize the impact of an attack and restore operations efficiently.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224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FFD4-81A9-4EE4-8212-26D27C92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6324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4950" b="1" dirty="0">
                <a:latin typeface="Codec Pro" panose="00000500000000000000" pitchFamily="2" charset="0"/>
              </a:rPr>
              <a:t>Intrusion Detection With Suricata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3B18F0D-512D-486C-88C1-E43B6A2C874E}"/>
              </a:ext>
            </a:extLst>
          </p:cNvPr>
          <p:cNvSpPr txBox="1">
            <a:spLocks/>
          </p:cNvSpPr>
          <p:nvPr/>
        </p:nvSpPr>
        <p:spPr>
          <a:xfrm>
            <a:off x="1143000" y="1650477"/>
            <a:ext cx="6858000" cy="921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700" dirty="0">
                <a:latin typeface="Codec Pro" panose="00000500000000000000" pitchFamily="2" charset="0"/>
              </a:rPr>
              <a:t>Network intrusion detection with Suricata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C4BCC6ED-4468-4E94-8B31-8BB88AC24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78" y="2371996"/>
            <a:ext cx="2543444" cy="25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203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1339</Words>
  <Application>Microsoft Office PowerPoint</Application>
  <PresentationFormat>On-screen Show (16:9)</PresentationFormat>
  <Paragraphs>142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Teko</vt:lpstr>
      <vt:lpstr>Karla</vt:lpstr>
      <vt:lpstr>Open Sans</vt:lpstr>
      <vt:lpstr>source-serif-pro</vt:lpstr>
      <vt:lpstr>Josefin Sans</vt:lpstr>
      <vt:lpstr>Arial</vt:lpstr>
      <vt:lpstr>Cardo</vt:lpstr>
      <vt:lpstr>Codec Pro</vt:lpstr>
      <vt:lpstr>Black and Gold Pitch Deck by Slidesgo</vt:lpstr>
      <vt:lpstr>Capstones project 1(Networking)</vt:lpstr>
      <vt:lpstr>Analyse the following packets</vt:lpstr>
      <vt:lpstr>Questions</vt:lpstr>
      <vt:lpstr>Alexis is a fictional cybersecurity company with thousands of employees. An attacker has gained unauthorized entry into its premises and has connected their laptop to an unused port on a switch. The attacker now has access to the company’s internal networks. Within the internal network, there is a central server where critical proprietary data is stored. In this capture, the attacker is attempting to collect SSH credentials that they can use to log into the central server.</vt:lpstr>
      <vt:lpstr>Questions</vt:lpstr>
      <vt:lpstr>Create a Python algorithm to remove the following users from the allowed.txt file.  Remove_fellow = [‘111’, ‘112’]</vt:lpstr>
      <vt:lpstr>Introduction to Intrusion Detection Systems</vt:lpstr>
      <vt:lpstr>Incident Response</vt:lpstr>
      <vt:lpstr>Intrusion Detection With Suricata</vt:lpstr>
      <vt:lpstr>What we will be covering</vt:lpstr>
      <vt:lpstr>Introduction to Suricata</vt:lpstr>
      <vt:lpstr>How Suricata works</vt:lpstr>
      <vt:lpstr>Suricata IDS network placement</vt:lpstr>
      <vt:lpstr>Lab environment</vt:lpstr>
      <vt:lpstr>Incident Response</vt:lpstr>
      <vt:lpstr>Incident Response</vt:lpstr>
      <vt:lpstr>Importance of Incident Response</vt:lpstr>
      <vt:lpstr>Key Concepts in Incident Response</vt:lpstr>
      <vt:lpstr>Intrusion Detection With Snort</vt:lpstr>
      <vt:lpstr>Intrusion Detection Systems (IDS)</vt:lpstr>
      <vt:lpstr>Introduction to Snort</vt:lpstr>
      <vt:lpstr>Introduction to Snort</vt:lpstr>
      <vt:lpstr>Snort rules</vt:lpstr>
      <vt:lpstr>Snort rule syntax</vt:lpstr>
      <vt:lpstr>How Snort works</vt:lpstr>
      <vt:lpstr>How UFW Improves Network Security</vt:lpstr>
      <vt:lpstr>Default deny</vt:lpstr>
      <vt:lpstr>Practical Exercise</vt:lpstr>
      <vt:lpstr>Installation</vt:lpstr>
      <vt:lpstr>sudo ufw default deny incoming</vt:lpstr>
      <vt:lpstr>Summary of UFW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Marvellous Amos</dc:creator>
  <cp:lastModifiedBy>Marvellous Amos</cp:lastModifiedBy>
  <cp:revision>15</cp:revision>
  <dcterms:modified xsi:type="dcterms:W3CDTF">2024-10-12T15:49:09Z</dcterms:modified>
</cp:coreProperties>
</file>